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1" r:id="rId2"/>
    <p:sldId id="262" r:id="rId3"/>
    <p:sldId id="261" r:id="rId4"/>
    <p:sldId id="266" r:id="rId5"/>
    <p:sldId id="311" r:id="rId6"/>
    <p:sldId id="322" r:id="rId7"/>
    <p:sldId id="312" r:id="rId8"/>
    <p:sldId id="280" r:id="rId9"/>
    <p:sldId id="316" r:id="rId10"/>
    <p:sldId id="317" r:id="rId11"/>
    <p:sldId id="318" r:id="rId12"/>
    <p:sldId id="325" r:id="rId13"/>
    <p:sldId id="314" r:id="rId14"/>
    <p:sldId id="319" r:id="rId15"/>
    <p:sldId id="320" r:id="rId16"/>
    <p:sldId id="324" r:id="rId17"/>
    <p:sldId id="326" r:id="rId18"/>
    <p:sldId id="275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71"/>
          </p14:sldIdLst>
        </p14:section>
        <p14:section name="目录与章节过渡" id="{847108E3-22F3-4CD9-A82A-834291DC17F4}">
          <p14:sldIdLst>
            <p14:sldId id="262"/>
          </p14:sldIdLst>
        </p14:section>
        <p14:section name="内容页" id="{EB11151C-0E14-47B0-8218-1431BF894351}">
          <p14:sldIdLst>
            <p14:sldId id="261"/>
            <p14:sldId id="266"/>
            <p14:sldId id="311"/>
            <p14:sldId id="322"/>
            <p14:sldId id="312"/>
            <p14:sldId id="280"/>
            <p14:sldId id="316"/>
            <p14:sldId id="317"/>
            <p14:sldId id="318"/>
            <p14:sldId id="325"/>
            <p14:sldId id="314"/>
            <p14:sldId id="319"/>
            <p14:sldId id="320"/>
            <p14:sldId id="324"/>
            <p14:sldId id="326"/>
          </p14:sldIdLst>
        </p14:section>
        <p14:section name="封底" id="{843E591D-6EE2-4691-951C-C0C689F22170}">
          <p14:sldIdLst>
            <p14:sldId id="275"/>
          </p14:sldIdLst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夏 里宾" initials="夏" lastIdx="1" clrIdx="0">
    <p:extLst>
      <p:ext uri="{19B8F6BF-5375-455C-9EA6-DF929625EA0E}">
        <p15:presenceInfo xmlns:p15="http://schemas.microsoft.com/office/powerpoint/2012/main" userId="c630779cd4a5c6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B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1" autoAdjust="0"/>
    <p:restoredTop sz="94289" autoAdjust="0"/>
  </p:normalViewPr>
  <p:slideViewPr>
    <p:cSldViewPr snapToGrid="0" showGuides="1">
      <p:cViewPr varScale="1">
        <p:scale>
          <a:sx n="81" d="100"/>
          <a:sy n="81" d="100"/>
        </p:scale>
        <p:origin x="739" y="62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15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243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1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3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391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5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7ABA8D-3632-4FB6-8561-0367E4880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F70B8EC-E67C-4355-9367-9F32C48344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57ABA8D-3632-4FB6-8561-0367E4880E76}"/>
              </a:ext>
            </a:extLst>
          </p:cNvPr>
          <p:cNvCxnSpPr>
            <a:cxnSpLocks/>
          </p:cNvCxnSpPr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70B8EC-E67C-4355-9367-9F32C483445D}"/>
              </a:ext>
            </a:extLst>
          </p:cNvPr>
          <p:cNvCxnSpPr>
            <a:cxnSpLocks/>
          </p:cNvCxnSpPr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DirectoryDetail.aspx?id=157#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 descr="图片包含 户外, 树, 建筑物, 天空&#10;&#10;自动生成的说明">
            <a:extLst>
              <a:ext uri="{FF2B5EF4-FFF2-40B4-BE49-F238E27FC236}">
                <a16:creationId xmlns:a16="http://schemas.microsoft.com/office/drawing/2014/main" id="{BECBC4CC-7E3C-4AC8-BBB1-182A5774E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9" b="29999"/>
          <a:stretch>
            <a:fillRect/>
          </a:stretch>
        </p:blipFill>
        <p:spPr/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36345926-2D8F-4DF5-B0AD-1BA21918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163" y="3383857"/>
            <a:ext cx="9871675" cy="1060855"/>
          </a:xfrm>
        </p:spPr>
        <p:txBody>
          <a:bodyPr/>
          <a:lstStyle/>
          <a:p>
            <a:r>
              <a:rPr lang="zh-CN" altLang="en-US" dirty="0"/>
              <a:t>导师论文</a:t>
            </a:r>
            <a:r>
              <a:rPr lang="en-US" altLang="zh-CN" dirty="0"/>
              <a:t>&amp;</a:t>
            </a:r>
            <a:r>
              <a:rPr lang="zh-CN" altLang="en-US" dirty="0"/>
              <a:t>评价网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E9F4DED-9097-480E-890E-55C6F37E8A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4" y="5881687"/>
            <a:ext cx="2903311" cy="454025"/>
          </a:xfrm>
        </p:spPr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日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831C20E-D005-4D4F-B7F5-359EE60B50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夏里宾</a:t>
            </a:r>
          </a:p>
        </p:txBody>
      </p:sp>
    </p:spTree>
    <p:extLst>
      <p:ext uri="{BB962C8B-B14F-4D97-AF65-F5344CB8AC3E}">
        <p14:creationId xmlns:p14="http://schemas.microsoft.com/office/powerpoint/2010/main" val="3243049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前端实现</a:t>
            </a:r>
            <a:r>
              <a:rPr lang="en-US" altLang="zh-CN" dirty="0"/>
              <a:t>——</a:t>
            </a:r>
            <a:r>
              <a:rPr lang="zh-CN" altLang="en-US" dirty="0"/>
              <a:t>导师界面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导师界面">
            <a:hlinkClick r:id="" action="ppaction://media"/>
            <a:extLst>
              <a:ext uri="{FF2B5EF4-FFF2-40B4-BE49-F238E27FC236}">
                <a16:creationId xmlns:a16="http://schemas.microsoft.com/office/drawing/2014/main" id="{F56EFA23-2DB5-430B-85A6-69B0D13A5FE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741"/>
                </p14:media>
              </p:ext>
            </p:extLst>
          </p:nvPr>
        </p:nvPicPr>
        <p:blipFill rotWithShape="1">
          <a:blip r:embed="rId4"/>
          <a:srcRect b="5456"/>
          <a:stretch>
            <a:fillRect/>
          </a:stretch>
        </p:blipFill>
        <p:spPr>
          <a:xfrm>
            <a:off x="738998" y="741089"/>
            <a:ext cx="10714004" cy="56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5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前端实现</a:t>
            </a:r>
            <a:r>
              <a:rPr lang="en-US" altLang="zh-CN" dirty="0"/>
              <a:t>——</a:t>
            </a:r>
            <a:r>
              <a:rPr lang="zh-CN" altLang="en-US" dirty="0"/>
              <a:t>导师评价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20210415_210022">
            <a:hlinkClick r:id="" action="ppaction://media"/>
            <a:extLst>
              <a:ext uri="{FF2B5EF4-FFF2-40B4-BE49-F238E27FC236}">
                <a16:creationId xmlns:a16="http://schemas.microsoft.com/office/drawing/2014/main" id="{90CE3CFA-D32F-47FF-84A5-7E28F65133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2" end="2566"/>
                </p14:media>
              </p:ext>
            </p:extLst>
          </p:nvPr>
        </p:nvPicPr>
        <p:blipFill rotWithShape="1">
          <a:blip r:embed="rId5"/>
          <a:srcRect b="4755"/>
          <a:stretch>
            <a:fillRect/>
          </a:stretch>
        </p:blipFill>
        <p:spPr>
          <a:xfrm>
            <a:off x="781932" y="717069"/>
            <a:ext cx="10628135" cy="57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后端实现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1780937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98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后端实现</a:t>
            </a:r>
            <a:r>
              <a:rPr lang="en-US" altLang="zh-CN" dirty="0"/>
              <a:t>——</a:t>
            </a:r>
            <a:r>
              <a:rPr lang="zh-CN" altLang="en-US" dirty="0"/>
              <a:t>爬取论文信息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爬虫">
            <a:hlinkClick r:id="" action="ppaction://media"/>
            <a:extLst>
              <a:ext uri="{FF2B5EF4-FFF2-40B4-BE49-F238E27FC236}">
                <a16:creationId xmlns:a16="http://schemas.microsoft.com/office/drawing/2014/main" id="{CECA4F28-465B-4549-81A7-3CE85E4A3A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754" end="62047"/>
                </p14:media>
              </p:ext>
            </p:extLst>
          </p:nvPr>
        </p:nvPicPr>
        <p:blipFill rotWithShape="1">
          <a:blip r:embed="rId4"/>
          <a:srcRect r="28256" b="4824"/>
          <a:stretch/>
        </p:blipFill>
        <p:spPr>
          <a:xfrm>
            <a:off x="0" y="813307"/>
            <a:ext cx="6453901" cy="48159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20FAF1-4DCD-4D21-9498-51D3F1D4C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39" y="688847"/>
            <a:ext cx="4210209" cy="575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后端实现</a:t>
            </a:r>
            <a:r>
              <a:rPr lang="en-US" altLang="zh-CN" dirty="0"/>
              <a:t>——</a:t>
            </a:r>
            <a:r>
              <a:rPr lang="zh-CN" altLang="zh-CN" dirty="0"/>
              <a:t>导入</a:t>
            </a:r>
            <a:r>
              <a:rPr lang="en-US" altLang="zh-CN" dirty="0" err="1"/>
              <a:t>django</a:t>
            </a:r>
            <a:r>
              <a:rPr lang="zh-CN" altLang="zh-CN" dirty="0"/>
              <a:t>数据库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93D0CA-A74A-4AE9-91F3-F990325FC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59" y="1301086"/>
            <a:ext cx="8679932" cy="45571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F00BAE-CA8B-4B72-8110-47EDCC837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0" y="1222804"/>
            <a:ext cx="10502636" cy="47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后端实现</a:t>
            </a:r>
            <a:r>
              <a:rPr lang="en-US" altLang="zh-CN" dirty="0"/>
              <a:t>——</a:t>
            </a:r>
            <a:r>
              <a:rPr lang="zh-CN" altLang="zh-CN" dirty="0"/>
              <a:t>数据传入前端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934A27-8E94-4BFF-B33C-937D7B328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09" y="893267"/>
            <a:ext cx="10394581" cy="2049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37168D-AEEE-4421-BA9F-4B979796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37" y="3429000"/>
            <a:ext cx="3513124" cy="2994920"/>
          </a:xfrm>
          <a:prstGeom prst="rect">
            <a:avLst/>
          </a:prstGeom>
        </p:spPr>
      </p:pic>
      <p:sp>
        <p:nvSpPr>
          <p:cNvPr id="12" name="箭头: 直角上 11">
            <a:extLst>
              <a:ext uri="{FF2B5EF4-FFF2-40B4-BE49-F238E27FC236}">
                <a16:creationId xmlns:a16="http://schemas.microsoft.com/office/drawing/2014/main" id="{0D1D09FB-7026-44A8-94C2-1EF4EBC32824}"/>
              </a:ext>
            </a:extLst>
          </p:cNvPr>
          <p:cNvSpPr/>
          <p:nvPr/>
        </p:nvSpPr>
        <p:spPr>
          <a:xfrm rot="5400000">
            <a:off x="2588818" y="3810000"/>
            <a:ext cx="1381125" cy="122872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B280F1-3C16-43BA-93F6-4E4F5C90AA6B}"/>
              </a:ext>
            </a:extLst>
          </p:cNvPr>
          <p:cNvSpPr txBox="1"/>
          <p:nvPr/>
        </p:nvSpPr>
        <p:spPr>
          <a:xfrm>
            <a:off x="1188927" y="4122740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Request</a:t>
            </a:r>
            <a:endParaRPr lang="zh-CN" altLang="en-US" b="1" dirty="0"/>
          </a:p>
        </p:txBody>
      </p:sp>
      <p:sp>
        <p:nvSpPr>
          <p:cNvPr id="16" name="箭头: 直角上 15">
            <a:extLst>
              <a:ext uri="{FF2B5EF4-FFF2-40B4-BE49-F238E27FC236}">
                <a16:creationId xmlns:a16="http://schemas.microsoft.com/office/drawing/2014/main" id="{CAEBFBBE-031C-4ADA-8CA5-C0A7FD927087}"/>
              </a:ext>
            </a:extLst>
          </p:cNvPr>
          <p:cNvSpPr/>
          <p:nvPr/>
        </p:nvSpPr>
        <p:spPr>
          <a:xfrm>
            <a:off x="8298254" y="3733800"/>
            <a:ext cx="1381125" cy="122872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7EE006-ADA9-4557-9CEE-84AA5760FF8B}"/>
              </a:ext>
            </a:extLst>
          </p:cNvPr>
          <p:cNvSpPr txBox="1"/>
          <p:nvPr/>
        </p:nvSpPr>
        <p:spPr>
          <a:xfrm>
            <a:off x="9637067" y="412274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Response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4191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后端实现</a:t>
            </a:r>
            <a:r>
              <a:rPr lang="en-US" altLang="zh-CN" dirty="0"/>
              <a:t>——</a:t>
            </a:r>
            <a:r>
              <a:rPr lang="zh-CN" altLang="zh-CN" dirty="0"/>
              <a:t>数据传入前端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7A2CF5A-096E-48F0-8565-F4AC39B1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6" y="761433"/>
            <a:ext cx="4007222" cy="55581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FE30BD-9D1B-4B00-83ED-C8FCB578C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927" y="761433"/>
            <a:ext cx="3799537" cy="55581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F33A08-8206-4E88-8455-C73BCEF8F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162" y="761432"/>
            <a:ext cx="2275734" cy="5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9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网页链接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0150AC-38F7-4781-BA51-5DF86F97A3BB}"/>
              </a:ext>
            </a:extLst>
          </p:cNvPr>
          <p:cNvSpPr txBox="1"/>
          <p:nvPr/>
        </p:nvSpPr>
        <p:spPr>
          <a:xfrm>
            <a:off x="4977745" y="31865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hlinkClick r:id="rId3"/>
              </a:rPr>
              <a:t>网页链接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1616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7200" dirty="0"/>
              <a:t>Q&amp;A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需求分析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框架搭建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前端实现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后端实现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1780937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01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60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869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论文的发表情况是导师评价的重要一环，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利用本网站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学生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可以通过导师论文更深入地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了解导师的研究方向，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并且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方便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论文的获取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框架搭建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1780937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02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546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框架搭建</a:t>
            </a:r>
            <a:r>
              <a:rPr lang="en-US" altLang="zh-CN" dirty="0"/>
              <a:t>——</a:t>
            </a:r>
            <a:r>
              <a:rPr lang="zh-CN" altLang="en-US" dirty="0"/>
              <a:t>数据传输流程图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8" y="1496223"/>
            <a:ext cx="2757880" cy="16279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35269" r="26717" b="32772"/>
          <a:stretch/>
        </p:blipFill>
        <p:spPr>
          <a:xfrm>
            <a:off x="4551282" y="3713946"/>
            <a:ext cx="1609726" cy="5905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t="13584" r="22657" b="41042"/>
          <a:stretch/>
        </p:blipFill>
        <p:spPr>
          <a:xfrm>
            <a:off x="127778" y="4676385"/>
            <a:ext cx="3409950" cy="9810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65" y="1412266"/>
            <a:ext cx="3946978" cy="17958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218" y="4304496"/>
            <a:ext cx="3009871" cy="169305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75" y="1599000"/>
            <a:ext cx="3220540" cy="1422405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H="1" flipV="1">
            <a:off x="6966415" y="2176853"/>
            <a:ext cx="9562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cxnSpLocks/>
          </p:cNvCxnSpPr>
          <p:nvPr/>
        </p:nvCxnSpPr>
        <p:spPr>
          <a:xfrm flipH="1">
            <a:off x="2885658" y="2205428"/>
            <a:ext cx="86021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3" idx="0"/>
            <a:endCxn id="11" idx="2"/>
          </p:cNvCxnSpPr>
          <p:nvPr/>
        </p:nvCxnSpPr>
        <p:spPr>
          <a:xfrm flipH="1" flipV="1">
            <a:off x="1506718" y="3124186"/>
            <a:ext cx="326035" cy="1552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0"/>
            <a:endCxn id="16" idx="2"/>
          </p:cNvCxnSpPr>
          <p:nvPr/>
        </p:nvCxnSpPr>
        <p:spPr>
          <a:xfrm flipV="1">
            <a:off x="5356145" y="3021405"/>
            <a:ext cx="0" cy="692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2" idx="1"/>
          </p:cNvCxnSpPr>
          <p:nvPr/>
        </p:nvCxnSpPr>
        <p:spPr>
          <a:xfrm>
            <a:off x="2885658" y="3124186"/>
            <a:ext cx="1665624" cy="8850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9724704" y="3208141"/>
            <a:ext cx="0" cy="109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10067604" y="3208141"/>
            <a:ext cx="0" cy="109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6966415" y="2491178"/>
            <a:ext cx="9562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811920" y="488439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/>
              <a:t>爬取的论文数据</a:t>
            </a:r>
          </a:p>
        </p:txBody>
      </p:sp>
      <p:cxnSp>
        <p:nvCxnSpPr>
          <p:cNvPr id="45" name="直接箭头连接符 44"/>
          <p:cNvCxnSpPr>
            <a:stCxn id="43" idx="3"/>
            <a:endCxn id="15" idx="1"/>
          </p:cNvCxnSpPr>
          <p:nvPr/>
        </p:nvCxnSpPr>
        <p:spPr>
          <a:xfrm>
            <a:off x="7510095" y="5146003"/>
            <a:ext cx="881123" cy="50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9EB28D8-D03F-4D65-8354-8DC55C003181}"/>
              </a:ext>
            </a:extLst>
          </p:cNvPr>
          <p:cNvCxnSpPr>
            <a:cxnSpLocks/>
          </p:cNvCxnSpPr>
          <p:nvPr/>
        </p:nvCxnSpPr>
        <p:spPr>
          <a:xfrm flipV="1">
            <a:off x="2885658" y="2510228"/>
            <a:ext cx="86021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3604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前端实现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1780937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03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184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前端实现</a:t>
            </a:r>
            <a:r>
              <a:rPr lang="en-US" altLang="zh-CN" dirty="0"/>
              <a:t>——</a:t>
            </a:r>
            <a:r>
              <a:rPr lang="zh-CN" altLang="en-US" dirty="0"/>
              <a:t>注册登录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注册登录">
            <a:hlinkClick r:id="" action="ppaction://media"/>
            <a:extLst>
              <a:ext uri="{FF2B5EF4-FFF2-40B4-BE49-F238E27FC236}">
                <a16:creationId xmlns:a16="http://schemas.microsoft.com/office/drawing/2014/main" id="{0B260BEE-07AE-4025-8F66-9EE8F16D6D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3070" end="1405"/>
                </p14:media>
              </p:ext>
            </p:extLst>
          </p:nvPr>
        </p:nvPicPr>
        <p:blipFill rotWithShape="1">
          <a:blip r:embed="rId6"/>
          <a:srcRect b="4977"/>
          <a:stretch>
            <a:fillRect/>
          </a:stretch>
        </p:blipFill>
        <p:spPr>
          <a:xfrm>
            <a:off x="722721" y="694783"/>
            <a:ext cx="10746557" cy="57441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525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前端实现</a:t>
            </a:r>
            <a:r>
              <a:rPr lang="en-US" altLang="zh-CN" dirty="0"/>
              <a:t>——</a:t>
            </a:r>
            <a:r>
              <a:rPr lang="zh-CN" altLang="en-US" dirty="0"/>
              <a:t>导师列表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导师列表">
            <a:hlinkClick r:id="" action="ppaction://media"/>
            <a:extLst>
              <a:ext uri="{FF2B5EF4-FFF2-40B4-BE49-F238E27FC236}">
                <a16:creationId xmlns:a16="http://schemas.microsoft.com/office/drawing/2014/main" id="{AEA5CADC-5650-4C90-B217-97743FDF1A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7" end="3161"/>
                </p14:media>
              </p:ext>
            </p:extLst>
          </p:nvPr>
        </p:nvPicPr>
        <p:blipFill rotWithShape="1">
          <a:blip r:embed="rId4"/>
          <a:srcRect l="155" t="-352" r="-155" b="5475"/>
          <a:stretch>
            <a:fillRect/>
          </a:stretch>
        </p:blipFill>
        <p:spPr>
          <a:xfrm>
            <a:off x="731594" y="713094"/>
            <a:ext cx="10728812" cy="572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4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0583;#404947;#407243;#92710;#40090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0583;#404947;#407243;#92710;#400909;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6849</TotalTime>
  <Words>142</Words>
  <Application>Microsoft Office PowerPoint</Application>
  <PresentationFormat>宽屏</PresentationFormat>
  <Paragraphs>41</Paragraphs>
  <Slides>18</Slides>
  <Notes>5</Notes>
  <HiddenSlides>0</HiddenSlides>
  <MMClips>5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1" baseType="lpstr">
      <vt:lpstr>等线</vt:lpstr>
      <vt:lpstr>Arial</vt:lpstr>
      <vt:lpstr>Office 主题​​</vt:lpstr>
      <vt:lpstr>导师论文&amp;评价网</vt:lpstr>
      <vt:lpstr>PowerPoint 演示文稿</vt:lpstr>
      <vt:lpstr>需求分析</vt:lpstr>
      <vt:lpstr>PowerPoint 演示文稿</vt:lpstr>
      <vt:lpstr>框架搭建</vt:lpstr>
      <vt:lpstr>PowerPoint 演示文稿</vt:lpstr>
      <vt:lpstr>前端实现</vt:lpstr>
      <vt:lpstr>PowerPoint 演示文稿</vt:lpstr>
      <vt:lpstr>PowerPoint 演示文稿</vt:lpstr>
      <vt:lpstr>PowerPoint 演示文稿</vt:lpstr>
      <vt:lpstr>PowerPoint 演示文稿</vt:lpstr>
      <vt:lpstr>后端实现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夏 里宾</cp:lastModifiedBy>
  <cp:revision>133</cp:revision>
  <dcterms:created xsi:type="dcterms:W3CDTF">2019-01-23T14:14:04Z</dcterms:created>
  <dcterms:modified xsi:type="dcterms:W3CDTF">2021-04-17T05:47:42Z</dcterms:modified>
</cp:coreProperties>
</file>